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4E97C2-CD41-490F-B638-A2D03C27ED8B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AE154-059E-477B-B18F-E509E12B99D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0783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B1c</a:t>
            </a:r>
            <a:r>
              <a:rPr lang="nl-NL" baseline="0" smtClean="0"/>
              <a:t> 9 </a:t>
            </a:r>
            <a:r>
              <a:rPr lang="nl-NL" baseline="0" dirty="0" smtClean="0"/>
              <a:t>januari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2193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9209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511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30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74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125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173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90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308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027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143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2A877-CAB6-4C26-855F-DF4D430D34B2}" type="datetimeFigureOut">
              <a:rPr lang="nl-NL" smtClean="0"/>
              <a:t>5-10-2015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F777F-BC69-43B9-AA0C-325C5349C9F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086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323528" y="1412777"/>
            <a:ext cx="8640960" cy="482453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nl-NL" sz="2000" b="1" dirty="0" smtClean="0">
                <a:latin typeface="+mj-lt"/>
                <a:cs typeface="Arial" pitchFamily="34" charset="0"/>
              </a:rPr>
              <a:t>Conclusie:  Als het bijvoeglijke naamwoord eindigt op een </a:t>
            </a:r>
            <a:endParaRPr lang="nl-NL" sz="2000" b="1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0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–</a:t>
            </a:r>
            <a:r>
              <a:rPr lang="nl-NL" sz="20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st </a:t>
            </a:r>
            <a:r>
              <a:rPr lang="nl-NL" sz="2000" b="1" u="sng" dirty="0" smtClean="0">
                <a:latin typeface="+mj-lt"/>
                <a:cs typeface="Arial" pitchFamily="34" charset="0"/>
              </a:rPr>
              <a:t>of </a:t>
            </a:r>
            <a:r>
              <a:rPr lang="nl-NL" sz="2000" b="1" u="sng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–</a:t>
            </a:r>
            <a:r>
              <a:rPr lang="nl-NL" sz="2000" b="1" u="sng" dirty="0" err="1" smtClean="0">
                <a:solidFill>
                  <a:srgbClr val="FF0000"/>
                </a:solidFill>
                <a:latin typeface="+mj-lt"/>
                <a:cs typeface="Arial" pitchFamily="34" charset="0"/>
              </a:rPr>
              <a:t>isch</a:t>
            </a:r>
            <a:r>
              <a:rPr lang="nl-NL" sz="2000" b="1" dirty="0" smtClean="0">
                <a:latin typeface="+mj-lt"/>
                <a:cs typeface="Arial" pitchFamily="34" charset="0"/>
              </a:rPr>
              <a:t>, dan gebruik je bij  de overtreffende trap “meest  + bijvoeglijk naamwoord. </a:t>
            </a:r>
          </a:p>
          <a:p>
            <a:pPr>
              <a:buFontTx/>
              <a:buChar char="-"/>
            </a:pPr>
            <a:endParaRPr lang="nl-NL" sz="2400" b="1" dirty="0" smtClean="0">
              <a:latin typeface="+mj-lt"/>
              <a:cs typeface="Arial" pitchFamily="34" charset="0"/>
            </a:endParaRPr>
          </a:p>
          <a:p>
            <a:pPr marL="0" indent="0">
              <a:buNone/>
            </a:pPr>
            <a:r>
              <a:rPr lang="nl-NL" sz="2400" dirty="0" smtClean="0">
                <a:latin typeface="+mj-lt"/>
                <a:cs typeface="Arial" pitchFamily="34" charset="0"/>
              </a:rPr>
              <a:t>Opdracht: </a:t>
            </a:r>
          </a:p>
          <a:p>
            <a:pPr marL="0" indent="0">
              <a:buNone/>
            </a:pPr>
            <a:r>
              <a:rPr lang="nl-NL" sz="2400" dirty="0" smtClean="0">
                <a:latin typeface="+mj-lt"/>
                <a:cs typeface="Arial" pitchFamily="34" charset="0"/>
              </a:rPr>
              <a:t>Maak de vergrotende en de overtreffende trap van de volgende woorden: </a:t>
            </a:r>
          </a:p>
          <a:p>
            <a:pPr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</a:rPr>
              <a:t>los			logisch</a:t>
            </a:r>
          </a:p>
          <a:p>
            <a:pPr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</a:rPr>
              <a:t>bewust		kritisch</a:t>
            </a:r>
          </a:p>
          <a:p>
            <a:pPr>
              <a:buFontTx/>
              <a:buChar char="-"/>
            </a:pPr>
            <a:r>
              <a:rPr lang="nl-NL" sz="2400" dirty="0" smtClean="0">
                <a:latin typeface="+mj-lt"/>
                <a:cs typeface="Arial" pitchFamily="34" charset="0"/>
              </a:rPr>
              <a:t>dwaas 		waardeloos</a:t>
            </a:r>
          </a:p>
        </p:txBody>
      </p:sp>
      <p:sp>
        <p:nvSpPr>
          <p:cNvPr id="4" name="Titel 2"/>
          <p:cNvSpPr txBox="1">
            <a:spLocks/>
          </p:cNvSpPr>
          <p:nvPr/>
        </p:nvSpPr>
        <p:spPr>
          <a:xfrm>
            <a:off x="691952" y="413048"/>
            <a:ext cx="8229600" cy="706090"/>
          </a:xfrm>
          <a:prstGeom prst="rect">
            <a:avLst/>
          </a:prstGeom>
          <a:solidFill>
            <a:schemeClr val="bg2">
              <a:lumMod val="75000"/>
              <a:alpha val="67000"/>
            </a:schemeClr>
          </a:solidFill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nl-NL" dirty="0" smtClean="0"/>
              <a:t>Opdracht overtreffende trap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148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50</Words>
  <Application>Microsoft Office PowerPoint</Application>
  <PresentationFormat>Diavoorstelling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van Deutekom (DJ)</dc:creator>
  <cp:lastModifiedBy>Jan van Deutekom (DJ)</cp:lastModifiedBy>
  <cp:revision>1</cp:revision>
  <dcterms:created xsi:type="dcterms:W3CDTF">2015-10-05T11:31:03Z</dcterms:created>
  <dcterms:modified xsi:type="dcterms:W3CDTF">2015-10-05T11:32:10Z</dcterms:modified>
</cp:coreProperties>
</file>